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Noto Sans Symbols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otoSansSymbols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NotoSansSymbol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50b987e43_0_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50b987e43_0_1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50b987e43_0_1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e50b987e43_0_1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50b987e43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e50b987e43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50b987e43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50b987e43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50b987e43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50b987e43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50b987e43_0_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e50b987e43_0_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50b987e43_0_1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50b987e43_0_1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7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31794" y="2105201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4"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98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0" y="0"/>
            <a:ext cx="964200" cy="6858000"/>
          </a:xfrm>
          <a:prstGeom prst="rect">
            <a:avLst/>
          </a:prstGeom>
          <a:solidFill>
            <a:srgbClr val="1F2D29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962041" y="0"/>
            <a:ext cx="45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1007532" y="0"/>
            <a:ext cx="7934400" cy="6858000"/>
          </a:xfrm>
          <a:prstGeom prst="rect">
            <a:avLst/>
          </a:prstGeom>
          <a:solidFill>
            <a:srgbClr val="1F2D29">
              <a:alpha val="91760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8941881" y="0"/>
            <a:ext cx="273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2611808" y="3428998"/>
            <a:ext cx="5518200" cy="22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/>
            </a:lvl1pPr>
            <a:lvl2pPr lvl="1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2772274" y="2268785"/>
            <a:ext cx="53577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/>
            </a:lvl1pPr>
            <a:lvl2pPr indent="-228600" lvl="1" marL="91440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/>
            </a:lvl2pPr>
            <a:lvl3pPr indent="-228600" lvl="2" marL="137160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/>
            </a:lvl3pPr>
            <a:lvl4pPr indent="-228600" lvl="3" marL="182880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/>
            </a:lvl4pPr>
            <a:lvl5pPr indent="-228600" lvl="4" marL="228600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/>
            </a:lvl5pPr>
            <a:lvl6pPr indent="-331470" lvl="5" marL="2743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■"/>
              <a:defRPr/>
            </a:lvl6pPr>
            <a:lvl7pPr indent="-331470" lvl="6" marL="3200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●"/>
              <a:defRPr/>
            </a:lvl7pPr>
            <a:lvl8pPr indent="-331470" lvl="7" marL="3657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○"/>
              <a:defRPr/>
            </a:lvl8pPr>
            <a:lvl9pPr indent="-331470" lvl="8" marL="4114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■"/>
              <a:defRPr/>
            </a:lvl9pPr>
          </a:lstStyle>
          <a:p/>
        </p:txBody>
      </p:sp>
      <p:sp>
        <p:nvSpPr>
          <p:cNvPr id="59" name="Google Shape;59;p13"/>
          <p:cNvSpPr txBox="1"/>
          <p:nvPr/>
        </p:nvSpPr>
        <p:spPr>
          <a:xfrm>
            <a:off x="2237002" y="3262852"/>
            <a:ext cx="32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/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436721" y="150686"/>
            <a:ext cx="358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4294967295" type="ctrTitle"/>
          </p:nvPr>
        </p:nvSpPr>
        <p:spPr>
          <a:xfrm>
            <a:off x="1359476" y="418496"/>
            <a:ext cx="7516168" cy="2534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br>
              <a:rPr b="1" i="0" lang="en-US" sz="6000" cap="none" strike="noStrike">
                <a:solidFill>
                  <a:srgbClr val="FFFFFF"/>
                </a:solidFill>
              </a:rPr>
            </a:br>
            <a:r>
              <a:rPr b="1" i="0" lang="en-US" sz="6000" cap="none" strike="noStrike">
                <a:solidFill>
                  <a:srgbClr val="FFFFFF"/>
                </a:solidFill>
              </a:rPr>
              <a:t>EGGFLATION </a:t>
            </a:r>
            <a:endParaRPr b="1"/>
          </a:p>
        </p:txBody>
      </p:sp>
      <p:sp>
        <p:nvSpPr>
          <p:cNvPr id="66" name="Google Shape;66;p14"/>
          <p:cNvSpPr txBox="1"/>
          <p:nvPr>
            <p:ph idx="4294967295" type="subTitle"/>
          </p:nvPr>
        </p:nvSpPr>
        <p:spPr>
          <a:xfrm>
            <a:off x="3417193" y="5428687"/>
            <a:ext cx="53577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</a:rPr>
              <a:t>DANIEL J. ESCOBAR</a:t>
            </a:r>
            <a:endParaRPr b="1" sz="1800"/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</a:rPr>
              <a:t>CARLOS GIBBS</a:t>
            </a:r>
            <a:endParaRPr b="1" sz="1800"/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</a:rPr>
              <a:t>JUAN PEDRO QUINTANA</a:t>
            </a:r>
            <a:endParaRPr b="1" sz="1800"/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</a:rPr>
              <a:t>JUAN ANDRÉS ROMERO</a:t>
            </a:r>
            <a:endParaRPr b="1" sz="1800"/>
          </a:p>
        </p:txBody>
      </p:sp>
      <p:pic>
        <p:nvPicPr>
          <p:cNvPr descr="Imagen 7"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576" y="2952966"/>
            <a:ext cx="4564299" cy="3408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AHORA DE MANERA GRÁFICA</a:t>
            </a:r>
            <a:endParaRPr b="1"/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b="11238" l="15817" r="34411" t="33694"/>
          <a:stretch/>
        </p:blipFill>
        <p:spPr>
          <a:xfrm>
            <a:off x="4051511" y="1356871"/>
            <a:ext cx="4088975" cy="282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 rotWithShape="1">
          <a:blip r:embed="rId4">
            <a:alphaModFix/>
          </a:blip>
          <a:srcRect b="5754" l="17700" r="36373" t="40162"/>
          <a:stretch/>
        </p:blipFill>
        <p:spPr>
          <a:xfrm>
            <a:off x="500025" y="3466100"/>
            <a:ext cx="4088975" cy="300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5">
            <a:alphaModFix/>
          </a:blip>
          <a:srcRect b="8287" l="17812" r="35375" t="38690"/>
          <a:stretch/>
        </p:blipFill>
        <p:spPr>
          <a:xfrm>
            <a:off x="7291425" y="3319351"/>
            <a:ext cx="4665477" cy="330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CONCLUSIÓN</a:t>
            </a:r>
            <a:endParaRPr b="1"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33333"/>
                </a:solidFill>
                <a:highlight>
                  <a:srgbClr val="FFFFFF"/>
                </a:highlight>
              </a:rPr>
              <a:t>E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419100" lvl="0" marL="4572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El  precio de la electricidad es una variable con el nivel de significancia sufiente para exlicar el precio del huevo 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El precio del maíz y del Diesel no son estadísticamente significativos para explicar el precio del huevo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3000">
                <a:solidFill>
                  <a:schemeClr val="dk1"/>
                </a:solidFill>
              </a:rPr>
              <a:t>Se puede presentar una hipótesis acerca de que la gripe aviar es una variable de peso para explicar el aumento del precio del huevo, pero la data es escasa 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2116828" y="2726308"/>
            <a:ext cx="795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r>
              <a:rPr b="1" i="0" lang="en-US" sz="3400" u="none" cap="none" strike="noStrike">
                <a:solidFill>
                  <a:srgbClr val="FFFFFF"/>
                </a:solidFill>
              </a:rPr>
              <a:t>¡GRACIAS POR SU ATENCIÓN!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r>
              <a:rPr b="1" lang="en-US" sz="3400" u="sng" cap="none" strike="noStrike"/>
              <a:t>IMPORTANCIA</a:t>
            </a:r>
            <a:endParaRPr b="1" u="sng"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2773598" y="2052115"/>
            <a:ext cx="7871211" cy="4271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-344488" lvl="0" marL="344488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Char char="●"/>
            </a:pPr>
            <a:r>
              <a:rPr b="1" lang="en-US" sz="1800">
                <a:solidFill>
                  <a:schemeClr val="dk1"/>
                </a:solidFill>
              </a:rPr>
              <a:t>Alimento de consumo masivo. </a:t>
            </a:r>
            <a:endParaRPr b="1">
              <a:solidFill>
                <a:schemeClr val="dk1"/>
              </a:solidFill>
            </a:endParaRPr>
          </a:p>
          <a:p>
            <a:pPr indent="-344488" lvl="0" marL="344488" rtl="0" algn="l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20"/>
              <a:buChar char="●"/>
            </a:pPr>
            <a:r>
              <a:rPr b="1" lang="en-US" sz="1800">
                <a:solidFill>
                  <a:schemeClr val="dk1"/>
                </a:solidFill>
              </a:rPr>
              <a:t>Alto valor nutricional. </a:t>
            </a:r>
            <a:endParaRPr b="1">
              <a:solidFill>
                <a:schemeClr val="dk1"/>
              </a:solidFill>
            </a:endParaRPr>
          </a:p>
          <a:p>
            <a:pPr indent="-344488" lvl="0" marL="344488" rtl="0" algn="l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20"/>
              <a:buChar char="●"/>
            </a:pPr>
            <a:r>
              <a:rPr b="1" lang="en-US" sz="1800">
                <a:solidFill>
                  <a:schemeClr val="dk1"/>
                </a:solidFill>
              </a:rPr>
              <a:t>Forma parte de la dieta de todas las culturas, a todos los niveles socioeconómicos. </a:t>
            </a:r>
            <a:endParaRPr b="1">
              <a:solidFill>
                <a:schemeClr val="dk1"/>
              </a:solidFill>
            </a:endParaRPr>
          </a:p>
          <a:p>
            <a:pPr indent="-344488" lvl="0" marL="344488" rtl="0" algn="l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20"/>
              <a:buChar char="●"/>
            </a:pPr>
            <a:r>
              <a:rPr b="1" lang="en-US" sz="1800">
                <a:solidFill>
                  <a:schemeClr val="dk1"/>
                </a:solidFill>
              </a:rPr>
              <a:t>Constituye un insumo fundamental en la gastronomía norteamericana. </a:t>
            </a:r>
            <a:endParaRPr b="1">
              <a:solidFill>
                <a:schemeClr val="dk1"/>
              </a:solidFill>
            </a:endParaRPr>
          </a:p>
          <a:p>
            <a:pPr indent="-344488" lvl="0" marL="344488" rtl="0" algn="l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20"/>
              <a:buChar char="●"/>
            </a:pPr>
            <a:r>
              <a:rPr b="1" lang="en-US" sz="1800">
                <a:solidFill>
                  <a:schemeClr val="dk1"/>
                </a:solidFill>
              </a:rPr>
              <a:t>Su precio se ha visto afectado de manera importante en los años del estudio. </a:t>
            </a:r>
            <a:endParaRPr b="1">
              <a:solidFill>
                <a:schemeClr val="dk1"/>
              </a:solidFill>
            </a:endParaRPr>
          </a:p>
          <a:p>
            <a:pPr indent="-344488" lvl="0" marL="344488" rtl="0" algn="l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20"/>
              <a:buChar char="●"/>
            </a:pPr>
            <a:r>
              <a:rPr b="1" lang="en-US" sz="1800">
                <a:solidFill>
                  <a:schemeClr val="dk1"/>
                </a:solidFill>
              </a:rPr>
              <a:t>Existen diversas variables que nos pueden ayudar a explicar dicho fenómeno.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descr="Imagen 5"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90" y="1885284"/>
            <a:ext cx="2503818" cy="1500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8" id="75" name="Google Shape;7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990" y="5027117"/>
            <a:ext cx="2503817" cy="15203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12" id="76" name="Google Shape;7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990" y="3311438"/>
            <a:ext cx="2503817" cy="1715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22577" l="17268" r="32402" t="23345"/>
          <a:stretch/>
        </p:blipFill>
        <p:spPr>
          <a:xfrm>
            <a:off x="1647225" y="441650"/>
            <a:ext cx="8897551" cy="597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r>
              <a:rPr b="1" i="0" lang="en-US" sz="3400" u="sng" cap="none" strike="noStrike">
                <a:solidFill>
                  <a:srgbClr val="FFFFFF"/>
                </a:solidFill>
              </a:rPr>
              <a:t>OFERTA Y DEMANDA</a:t>
            </a:r>
            <a:endParaRPr b="1" u="sng"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1102448" y="1508948"/>
            <a:ext cx="5698889" cy="44772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-344488" lvl="0" marL="344488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Char char="●"/>
            </a:pPr>
            <a:r>
              <a:rPr b="1" lang="en-US" sz="1800">
                <a:solidFill>
                  <a:schemeClr val="dk1"/>
                </a:solidFill>
              </a:rPr>
              <a:t>OFERTA:</a:t>
            </a:r>
            <a:endParaRPr b="1">
              <a:solidFill>
                <a:schemeClr val="dk1"/>
              </a:solidFill>
            </a:endParaRPr>
          </a:p>
          <a:p>
            <a:pPr indent="-338137" lvl="1" marL="795337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Char char="○"/>
            </a:pPr>
            <a:r>
              <a:rPr b="1" lang="en-US" sz="1600">
                <a:solidFill>
                  <a:schemeClr val="dk1"/>
                </a:solidFill>
              </a:rPr>
              <a:t>Altos costos de logística y transporte. </a:t>
            </a:r>
            <a:endParaRPr b="1" sz="1800">
              <a:solidFill>
                <a:schemeClr val="dk1"/>
              </a:solidFill>
            </a:endParaRPr>
          </a:p>
          <a:p>
            <a:pPr indent="-338137" lvl="1" marL="795337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Char char="○"/>
            </a:pPr>
            <a:r>
              <a:rPr b="1" lang="en-US" sz="1600">
                <a:solidFill>
                  <a:schemeClr val="dk1"/>
                </a:solidFill>
              </a:rPr>
              <a:t>Mayores niveles de tasas de interés.</a:t>
            </a:r>
            <a:endParaRPr b="1" sz="1800">
              <a:solidFill>
                <a:schemeClr val="dk1"/>
              </a:solidFill>
            </a:endParaRPr>
          </a:p>
          <a:p>
            <a:pPr indent="-338137" lvl="1" marL="795337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Char char="○"/>
            </a:pPr>
            <a:r>
              <a:rPr b="1" lang="en-US" sz="1600">
                <a:solidFill>
                  <a:schemeClr val="dk1"/>
                </a:solidFill>
              </a:rPr>
              <a:t>Reducción del número de la producción de huevos debido a la gripe aviar. </a:t>
            </a:r>
            <a:endParaRPr b="1" sz="1800">
              <a:solidFill>
                <a:schemeClr val="dk1"/>
              </a:solidFill>
            </a:endParaRPr>
          </a:p>
          <a:p>
            <a:pPr indent="-338137" lvl="1" marL="795337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Char char="○"/>
            </a:pPr>
            <a:r>
              <a:rPr b="1" lang="en-US" sz="1600">
                <a:solidFill>
                  <a:schemeClr val="dk1"/>
                </a:solidFill>
              </a:rPr>
              <a:t>La guerra de Rusia y Ucrania ha incrementado el costo de los combustibles y la energía en general, así como de cereales como el maíz. </a:t>
            </a:r>
            <a:endParaRPr b="1" sz="1800">
              <a:solidFill>
                <a:schemeClr val="dk1"/>
              </a:solidFill>
            </a:endParaRPr>
          </a:p>
          <a:p>
            <a:pPr indent="-338137" lvl="1" marL="795337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Char char="○"/>
            </a:pPr>
            <a:r>
              <a:rPr b="1" lang="en-US" sz="1600">
                <a:solidFill>
                  <a:schemeClr val="dk1"/>
                </a:solidFill>
              </a:rPr>
              <a:t>No parece existir una solución a dicho conflicto en el corto/mediano plazo.  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6636692" y="1258228"/>
            <a:ext cx="4420012" cy="287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-344488" lvl="0" marL="34448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20"/>
              <a:buChar char="▪"/>
            </a:pPr>
            <a:r>
              <a:rPr b="1" i="0" lang="en-US" sz="1800" u="none" cap="none" strike="noStrike">
                <a:solidFill>
                  <a:srgbClr val="FFFFFF"/>
                </a:solidFill>
              </a:rPr>
              <a:t>DEMANDA:</a:t>
            </a:r>
            <a:endParaRPr b="1" i="0" sz="2000" u="none" cap="none" strike="noStrike">
              <a:solidFill>
                <a:srgbClr val="000000"/>
              </a:solidFill>
            </a:endParaRPr>
          </a:p>
          <a:p>
            <a:pPr indent="-338137" lvl="1" marL="795337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40"/>
              <a:buChar char="▪"/>
            </a:pPr>
            <a:r>
              <a:rPr b="1" i="0" lang="en-US" sz="1600" u="none" cap="none" strike="noStrike">
                <a:solidFill>
                  <a:srgbClr val="FFFFFF"/>
                </a:solidFill>
              </a:rPr>
              <a:t>Período de estanflación en Estados Unidos (alta inflación y poco crecimiento).</a:t>
            </a:r>
            <a:endParaRPr b="1"/>
          </a:p>
          <a:p>
            <a:pPr indent="-338137" lvl="1" marL="795337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40"/>
              <a:buChar char="▪"/>
            </a:pPr>
            <a:r>
              <a:rPr b="1" i="0" lang="en-US" sz="1600" u="none" cap="none" strike="noStrike">
                <a:solidFill>
                  <a:srgbClr val="FFFFFF"/>
                </a:solidFill>
              </a:rPr>
              <a:t>Crecientes expectativas de recesión. </a:t>
            </a:r>
            <a:endParaRPr b="1"/>
          </a:p>
        </p:txBody>
      </p:sp>
      <p:pic>
        <p:nvPicPr>
          <p:cNvPr descr="Imagen 5" id="89" name="Google Shape;8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3622" y="3747584"/>
            <a:ext cx="3150305" cy="13563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10" id="90" name="Google Shape;9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5479" y="5103964"/>
            <a:ext cx="3148448" cy="1664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25385" l="18324" r="35715" t="22392"/>
          <a:stretch/>
        </p:blipFill>
        <p:spPr>
          <a:xfrm>
            <a:off x="1267349" y="0"/>
            <a:ext cx="96572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1948397" y="800945"/>
            <a:ext cx="795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r>
              <a:rPr b="1" i="0" lang="en-US" sz="3400" u="sng" cap="none" strike="noStrike">
                <a:solidFill>
                  <a:srgbClr val="FFFFFF"/>
                </a:solidFill>
              </a:rPr>
              <a:t>CONTEXTO DEL ESTUDIO</a:t>
            </a:r>
            <a:endParaRPr b="1" u="sng"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2334899" y="4764450"/>
            <a:ext cx="32229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-355918" lvl="0" marL="34448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b="1" lang="en-US" sz="1800">
                <a:solidFill>
                  <a:schemeClr val="dk1"/>
                </a:solidFill>
              </a:rPr>
              <a:t>VARIABLES:</a:t>
            </a:r>
            <a:endParaRPr b="1" sz="1800">
              <a:solidFill>
                <a:schemeClr val="dk1"/>
              </a:solidFill>
            </a:endParaRPr>
          </a:p>
          <a:p>
            <a:pPr indent="-360997" lvl="1" marL="795337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b="1" lang="en-US" sz="1800">
                <a:solidFill>
                  <a:schemeClr val="dk1"/>
                </a:solidFill>
              </a:rPr>
              <a:t>4 variables</a:t>
            </a:r>
            <a:endParaRPr b="1" sz="1800">
              <a:solidFill>
                <a:schemeClr val="dk1"/>
              </a:solidFill>
            </a:endParaRPr>
          </a:p>
          <a:p>
            <a:pPr indent="-360997" lvl="1" marL="795337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b="1" lang="en-US" sz="1800">
                <a:solidFill>
                  <a:schemeClr val="dk1"/>
                </a:solidFill>
              </a:rPr>
              <a:t>60 observaciones.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6729184" y="1608467"/>
            <a:ext cx="4420012" cy="287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-348933" lvl="0" marL="344488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▪"/>
            </a:pPr>
            <a: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INDICADORES:</a:t>
            </a:r>
            <a:endParaRPr b="1" sz="1600"/>
          </a:p>
          <a:p>
            <a:pPr indent="-365442" lvl="1" marL="795337" marR="0" rtl="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▪"/>
            </a:pPr>
            <a:r>
              <a:rPr b="1" i="0" lang="en-US" sz="1600" u="none" cap="none" strike="noStrike">
                <a:solidFill>
                  <a:srgbClr val="FFFFFF"/>
                </a:solidFill>
              </a:rPr>
              <a:t>Precio promedio del pollo.</a:t>
            </a:r>
            <a:endParaRPr b="1" i="0" sz="1600" u="none" cap="none" strike="noStrike">
              <a:solidFill>
                <a:srgbClr val="000000"/>
              </a:solidFill>
            </a:endParaRPr>
          </a:p>
          <a:p>
            <a:pPr indent="-365442" lvl="1" marL="795337" marR="0" rtl="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▪"/>
            </a:pPr>
            <a:r>
              <a:rPr b="1" i="0" lang="en-US" sz="1600" u="none" cap="none" strike="noStrike">
                <a:solidFill>
                  <a:srgbClr val="FFFFFF"/>
                </a:solidFill>
              </a:rPr>
              <a:t>Índice de precios del Huevo. </a:t>
            </a:r>
            <a:endParaRPr b="1" i="0" sz="1600" u="none" cap="none" strike="noStrike">
              <a:solidFill>
                <a:srgbClr val="000000"/>
              </a:solidFill>
            </a:endParaRPr>
          </a:p>
          <a:p>
            <a:pPr indent="-365442" lvl="1" marL="795337" marR="0" rtl="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▪"/>
            </a:pPr>
            <a:r>
              <a:rPr b="1" i="0" lang="en-US" sz="1600" u="none" cap="none" strike="noStrike">
                <a:solidFill>
                  <a:srgbClr val="FFFFFF"/>
                </a:solidFill>
              </a:rPr>
              <a:t>Precio promedio USA del Diésel mensual.</a:t>
            </a:r>
            <a:endParaRPr b="1" i="0" sz="1600" u="none" cap="none" strike="noStrike">
              <a:solidFill>
                <a:srgbClr val="000000"/>
              </a:solidFill>
            </a:endParaRPr>
          </a:p>
          <a:p>
            <a:pPr indent="-365442" lvl="1" marL="795337" marR="0" rtl="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▪"/>
            </a:pPr>
            <a:r>
              <a:rPr b="1" i="0" lang="en-US" sz="1600" u="none" cap="none" strike="noStrike">
                <a:solidFill>
                  <a:srgbClr val="FFFFFF"/>
                </a:solidFill>
              </a:rPr>
              <a:t>Precio promedio mundial del maíz mensual. </a:t>
            </a:r>
            <a:endParaRPr b="1" i="0" sz="1600" u="none" cap="none" strike="noStrike">
              <a:solidFill>
                <a:srgbClr val="000000"/>
              </a:solidFill>
            </a:endParaRPr>
          </a:p>
          <a:p>
            <a:pPr indent="-365442" lvl="1" marL="795337" marR="0" rtl="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▪"/>
            </a:pPr>
            <a:r>
              <a:rPr b="1" i="0" lang="en-US" sz="1600" u="none" cap="none" strike="noStrike">
                <a:solidFill>
                  <a:srgbClr val="FFFFFF"/>
                </a:solidFill>
              </a:rPr>
              <a:t> Precio promedio USA de la electricidad Kilovatio-Hora mensual.</a:t>
            </a:r>
            <a:endParaRPr b="1" sz="1600"/>
          </a:p>
        </p:txBody>
      </p:sp>
      <p:sp>
        <p:nvSpPr>
          <p:cNvPr id="103" name="Google Shape;103;p19"/>
          <p:cNvSpPr txBox="1"/>
          <p:nvPr/>
        </p:nvSpPr>
        <p:spPr>
          <a:xfrm>
            <a:off x="2380622" y="1487313"/>
            <a:ext cx="2493530" cy="3118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-355918" lvl="0" marL="34448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▪"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CONCEPTOS: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360997" lvl="1" marL="795337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</a:pPr>
            <a:r>
              <a:rPr b="1" i="0" lang="en-US" sz="1800" u="none" cap="none" strike="noStrike">
                <a:solidFill>
                  <a:srgbClr val="FFFFFF"/>
                </a:solidFill>
              </a:rPr>
              <a:t>Inflación.</a:t>
            </a:r>
            <a:endParaRPr b="1" sz="1800"/>
          </a:p>
          <a:p>
            <a:pPr indent="-360997" lvl="1" marL="795337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</a:pPr>
            <a:r>
              <a:rPr b="1" i="0" lang="en-US" sz="1800" u="none" cap="none" strike="noStrike">
                <a:solidFill>
                  <a:srgbClr val="FFFFFF"/>
                </a:solidFill>
              </a:rPr>
              <a:t>Huevo.</a:t>
            </a:r>
            <a:endParaRPr b="1" sz="1800"/>
          </a:p>
          <a:p>
            <a:pPr indent="-360997" lvl="1" marL="795337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</a:pPr>
            <a:r>
              <a:rPr b="1" i="0" lang="en-US" sz="1800" u="none" cap="none" strike="noStrike">
                <a:solidFill>
                  <a:srgbClr val="FFFFFF"/>
                </a:solidFill>
              </a:rPr>
              <a:t>Diésel.</a:t>
            </a:r>
            <a:endParaRPr b="1" sz="1800"/>
          </a:p>
          <a:p>
            <a:pPr indent="-360997" lvl="1" marL="795337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</a:pPr>
            <a:r>
              <a:rPr b="1" i="0" lang="en-US" sz="1800" u="none" cap="none" strike="noStrike">
                <a:solidFill>
                  <a:srgbClr val="FFFFFF"/>
                </a:solidFill>
              </a:rPr>
              <a:t>Maíz.</a:t>
            </a:r>
            <a:endParaRPr b="1" sz="1800"/>
          </a:p>
          <a:p>
            <a:pPr indent="-360997" lvl="1" marL="795337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</a:pPr>
            <a:r>
              <a:rPr b="1" i="0" lang="en-US" sz="1800" u="none" cap="none" strike="noStrike">
                <a:solidFill>
                  <a:srgbClr val="FFFFFF"/>
                </a:solidFill>
              </a:rPr>
              <a:t>Electricidad.</a:t>
            </a:r>
            <a:endParaRPr b="1" sz="1800"/>
          </a:p>
        </p:txBody>
      </p:sp>
      <p:sp>
        <p:nvSpPr>
          <p:cNvPr id="104" name="Google Shape;104;p19"/>
          <p:cNvSpPr txBox="1"/>
          <p:nvPr/>
        </p:nvSpPr>
        <p:spPr>
          <a:xfrm>
            <a:off x="6729184" y="4768034"/>
            <a:ext cx="2875992" cy="105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-355918" lvl="0" marL="34448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▪"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DATOS FALTANTES: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0997" lvl="1" marL="795337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</a:pPr>
            <a:r>
              <a:rPr b="1" i="0" lang="en-US" sz="1800" u="none" cap="none" strike="noStrike">
                <a:solidFill>
                  <a:srgbClr val="FFFFFF"/>
                </a:solidFill>
              </a:rPr>
              <a:t>No aplica / No hay.</a:t>
            </a:r>
            <a:endParaRPr b="1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RESULTADOS DEL ESTUDIO </a:t>
            </a:r>
            <a:endParaRPr b="1"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415600" y="1536625"/>
            <a:ext cx="3740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Regresión 1. Regresión con las variables en sus valores normales.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Al observar el p value de cada variable, y compararla con el estadístico t, se destaca que solo el precio de la electricidad es estadísticamente significativo por ser menor que 0.05.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8828" l="18474" r="36434" t="46853"/>
          <a:stretch/>
        </p:blipFill>
        <p:spPr>
          <a:xfrm>
            <a:off x="4323075" y="1713750"/>
            <a:ext cx="7127429" cy="437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/>
          <p:nvPr/>
        </p:nvSpPr>
        <p:spPr>
          <a:xfrm>
            <a:off x="8206600" y="3675475"/>
            <a:ext cx="1300200" cy="105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RESULTADOS DEL ESTUDIO </a:t>
            </a:r>
            <a:endParaRPr b="1"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415600" y="1536625"/>
            <a:ext cx="3740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Regresión 2. Regresión con las variables en sus valores en primera diferencia.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Al aplicar primeras diferencias, todas las variables pierden significancia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8768600" y="3831300"/>
            <a:ext cx="1300200" cy="105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23602" l="18471" r="34705" t="32080"/>
          <a:stretch/>
        </p:blipFill>
        <p:spPr>
          <a:xfrm>
            <a:off x="5045875" y="2110450"/>
            <a:ext cx="6730424" cy="398137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8768600" y="3831300"/>
            <a:ext cx="1300200" cy="105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RESULTADOS DEL ESTUDIO </a:t>
            </a:r>
            <a:endParaRPr b="1"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415600" y="1536625"/>
            <a:ext cx="3740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Regresión 3. Regresión con las variables en sus valores en segunda diferencia.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Con segundas diferencias tampoco hay significancia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9308825" y="3846325"/>
            <a:ext cx="1300200" cy="105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6240" l="18474" r="43275" t="27331"/>
          <a:stretch/>
        </p:blipFill>
        <p:spPr>
          <a:xfrm>
            <a:off x="4963100" y="1536625"/>
            <a:ext cx="6276198" cy="476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dison">
  <a:themeElements>
    <a:clrScheme name="Madis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